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3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профилактической работы с семьями СОП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224736" cy="1705744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Admin\Desktop\для буклета\images.jpg"/>
          <p:cNvPicPr/>
          <p:nvPr/>
        </p:nvPicPr>
        <p:blipFill>
          <a:blip r:embed="rId2" cstate="print"/>
          <a:srcRect l="40000" r="19111" b="40889"/>
          <a:stretch>
            <a:fillRect/>
          </a:stretch>
        </p:blipFill>
        <p:spPr bwMode="auto">
          <a:xfrm>
            <a:off x="8316416" y="3933056"/>
            <a:ext cx="5905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images.jpg"/>
          <p:cNvPicPr/>
          <p:nvPr/>
        </p:nvPicPr>
        <p:blipFill>
          <a:blip r:embed="rId2" cstate="print"/>
          <a:srcRect t="38667" r="39111"/>
          <a:stretch>
            <a:fillRect/>
          </a:stretch>
        </p:blipFill>
        <p:spPr bwMode="auto">
          <a:xfrm>
            <a:off x="8100392" y="5805264"/>
            <a:ext cx="8191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Admin\Desktop\для буклета\png-transparent-cube-tetris-play-blocs-thumbnail.png"/>
          <p:cNvPicPr/>
          <p:nvPr/>
        </p:nvPicPr>
        <p:blipFill>
          <a:blip r:embed="rId3" cstate="print"/>
          <a:srcRect l="39167" t="31579" r="46111" b="25789"/>
          <a:stretch>
            <a:fillRect/>
          </a:stretch>
        </p:blipFill>
        <p:spPr bwMode="auto">
          <a:xfrm rot="10800000">
            <a:off x="7740352" y="4725144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028384" y="4581128"/>
            <a:ext cx="276225" cy="4032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316416" y="4221088"/>
            <a:ext cx="276225" cy="648072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028384" y="5229200"/>
            <a:ext cx="276225" cy="4032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676456" y="5661248"/>
            <a:ext cx="276225" cy="4032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28384" y="5661248"/>
            <a:ext cx="276225" cy="4032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" name="Рисунок 12" descr="C:\Users\Admin\Desktop\удаление\emblem.png"/>
          <p:cNvPicPr/>
          <p:nvPr/>
        </p:nvPicPr>
        <p:blipFill>
          <a:blip r:embed="rId4" cstate="print"/>
          <a:srcRect l="24715" r="25856" b="17954"/>
          <a:stretch>
            <a:fillRect/>
          </a:stretch>
        </p:blipFill>
        <p:spPr bwMode="auto">
          <a:xfrm>
            <a:off x="539552" y="0"/>
            <a:ext cx="10382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профилактической работы с семьями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 в условиях ДОО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7488832" cy="52565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в ДОО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Основаниями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индивидуальной профилактической работы в отношении несовершеннолетних, их родителей или иных законных представителей являются обстоятельства, зафиксированные в следующих документах:</a:t>
            </a: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заявление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либо его родителей или иных законных представителей об оказании им помощи по вопросам, входящим в компетенцию органов и учреждений системы профилактики безнадзорности и правонарушений несовершеннолетних;</a:t>
            </a: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приговор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определение или постановление суда;</a:t>
            </a: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делам несовершеннолетних и защите их прав, прокурора, руководителя следственного органа, следователя, органа дознания или начальника органа внутренних дел;</a:t>
            </a: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заключение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утвержденное руководителем органа или учреждения системы профилактики безнадзорности и правонарушений несовершеннолетних, по результатам проведенной проверки жалоб, заявлений или других сообщений.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оснований для организации индивидуальной профилактической работы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семьями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 ДОО издается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проведении предварительного заседании Совета профилактики,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же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оформляется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учета индивидуальной профилактической работы 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8538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профилактической работы с семьями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 в условиях ДОО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7488832" cy="52565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в ДОО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Основаниями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индивидуальной профилактической работы в отношении несовершеннолетних, их родителей или иных законных представителей являются обстоятельства, зафиксированные в следующих документах:</a:t>
            </a: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заявление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либо его родителей или иных законных представителей об оказании им помощи по вопросам, входящим в компетенцию органов и учреждений системы профилактики безнадзорности и правонарушений несовершеннолетних;</a:t>
            </a: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приговор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определение или постановление суда;</a:t>
            </a: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делам несовершеннолетних и защите их прав, прокурора, руководителя следственного органа, следователя, органа дознания или начальника органа внутренних дел;</a:t>
            </a: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заключение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утвержденное руководителем органа или учреждения системы профилактики безнадзорности и правонарушений несовершеннолетних, по результатам проведенной проверки жалоб, заявлений или других сообщений.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оснований для организации индивидуальной профилактической работы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семьями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 ДОО издается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проведении предварительного заседании Совета профилактики,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же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оформляется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учета индивидуальной профилактической работы 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1056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профилактической работы с семьями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 в условиях ДОО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7488832" cy="525658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в ДОО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заседании Совета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</a:t>
            </a:r>
          </a:p>
          <a:p>
            <a:pPr marL="0" indent="0" algn="just"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заслушиваются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проведения индивидуальной профилактической работы</a:t>
            </a:r>
          </a:p>
          <a:p>
            <a:pPr marL="0" indent="0" algn="just"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зачитываются 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выявленные причины 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социально опасного положения в семье, а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же меры  направленные на устранение выявленных причин и условий, относящиеся к компетенции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ДОО; 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определяются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сроки, в течение которых должны быть приняты меры;</a:t>
            </a:r>
          </a:p>
          <a:p>
            <a:pPr marL="0" indent="0" algn="just"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разрабатывается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 профилактической работы в отношении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семьи; план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утверждается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 ДОО,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координатором выполнения плана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старший воспитатель ДОО. 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предварительной работе Совета профилактики не составляется. </a:t>
            </a:r>
          </a:p>
          <a:p>
            <a:pPr marL="0" indent="0" algn="just">
              <a:buNone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проведения подготовительной работы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подготавливает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вручает уведомление родителям несовершеннолетнего о проведении заседания Совета профилактики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заседании Совета профилактики: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заслушиваются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и план индивидуальной профилактической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семьей;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родители/законные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подписывают согласие или несогласие с планом работы. 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истечении указанного срока проводится итоговое заседание с приглашением лиц участвующих в реализации индивидуального плана профилактической работы. 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Заслушиваются итоги работы. Принимается решение о снятии с учета, либо о корректировки плана и продлении срока индивидуальной профилактической работы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Внеплановое заседание Совета профилактики проводится по решению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 ДОО</a:t>
            </a:r>
          </a:p>
          <a:p>
            <a:pPr marL="0" indent="0" algn="just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Документация: протоколы, решения, приказы руководителя по принятым решениям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1056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профилактической работы с семьями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 в условиях ДОО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7488832" cy="525658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 карта учета индивидуальной профилактической работы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1.Постановление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КДН и ЗП,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ОУУиПДН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постановке на профилактический учет.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2.Персональные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несовершеннолетнего.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3.Персональные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родителей несовершеннолетнего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4.Характеристика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 и условий в которых проживает несовершеннолетний(включая акты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обследования)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5.Психоло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педагогическая  характеристика. 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6.Выписка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протокола Совета профилактики о постановке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внутриучрежденческий учет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7.Приказ руководителя ДОО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постановке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внутриучрежденческий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учет, утверждение индивидуального профилактического плана работы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8.Согласие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на проведение индивидуальной профилактической работы.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9.Согласие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на обработку персональных данных.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10.Программа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 – профилактической работы с семьей,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находящейся в социально-опасном положении.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11.Табель посещаемости.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12.Отчеты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14.Информация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семью, обучающегося 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9740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Admin\Desktop\для буклета\images.jpg"/>
          <p:cNvPicPr/>
          <p:nvPr/>
        </p:nvPicPr>
        <p:blipFill>
          <a:blip r:embed="rId2" cstate="print"/>
          <a:srcRect l="40000" r="19111" b="40889"/>
          <a:stretch>
            <a:fillRect/>
          </a:stretch>
        </p:blipFill>
        <p:spPr bwMode="auto">
          <a:xfrm>
            <a:off x="8316416" y="3933056"/>
            <a:ext cx="5905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images.jpg"/>
          <p:cNvPicPr/>
          <p:nvPr/>
        </p:nvPicPr>
        <p:blipFill>
          <a:blip r:embed="rId2" cstate="print"/>
          <a:srcRect t="38667" r="39111"/>
          <a:stretch>
            <a:fillRect/>
          </a:stretch>
        </p:blipFill>
        <p:spPr bwMode="auto">
          <a:xfrm>
            <a:off x="8100392" y="5805264"/>
            <a:ext cx="8191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Admin\Desktop\для буклета\png-transparent-cube-tetris-play-blocs-thumbnail.png"/>
          <p:cNvPicPr/>
          <p:nvPr/>
        </p:nvPicPr>
        <p:blipFill>
          <a:blip r:embed="rId3" cstate="print"/>
          <a:srcRect l="39167" t="31579" r="46111" b="25789"/>
          <a:stretch>
            <a:fillRect/>
          </a:stretch>
        </p:blipFill>
        <p:spPr bwMode="auto">
          <a:xfrm rot="10800000">
            <a:off x="7740352" y="4725144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028384" y="4581128"/>
            <a:ext cx="276225" cy="4032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316416" y="4221088"/>
            <a:ext cx="276225" cy="648072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028384" y="5229200"/>
            <a:ext cx="276225" cy="4032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676456" y="5661248"/>
            <a:ext cx="276225" cy="4032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28384" y="5661248"/>
            <a:ext cx="276225" cy="4032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" name="Рисунок 12" descr="C:\Users\Admin\Desktop\удаление\emblem.png"/>
          <p:cNvPicPr/>
          <p:nvPr/>
        </p:nvPicPr>
        <p:blipFill>
          <a:blip r:embed="rId4" cstate="print"/>
          <a:srcRect l="24715" r="25856" b="17954"/>
          <a:stretch>
            <a:fillRect/>
          </a:stretch>
        </p:blipFill>
        <p:spPr bwMode="auto">
          <a:xfrm>
            <a:off x="539552" y="0"/>
            <a:ext cx="10382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24 июня 1999 г. № 120-ФЗ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основах системы профилактики безнадзорности и правонарушений несовершеннолетних"</a:t>
            </a:r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5711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4. Органы и учреждения системы профилактики безнадзорности и правонарушений несовершеннолетних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делам несовершеннолетних и защите их прав,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социальной защитой населения,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государственной власти и органы государственной власти субъектов Российской Федерации, осуществляющие государственное управление в сфере образования, и органы местного самоуправления, осуществляющие управление в сфере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опеки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по делам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молодежи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здравоохранением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занятости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уголовно-исполнительной системы (следственные изоляторы, воспитательные колонии и уголовно-исполнительные инспекции).</a:t>
            </a: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5321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24 июня 1999 г. № 120-ФЗ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основах системы профилактики безнадзорности и правонарушений несовершеннолетних"</a:t>
            </a:r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5711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6. Основания проведения индивидуальной профилактической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Основаниями проведения индивидуальной профилактической работы в отношении несовершеннолетних, их родителей или иных законных представителей являются обстоятельства,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зафиксированные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документах: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либо его родителей или иных законных представителей об оказании им помощи по вопросам, входящим в компетенцию органов и учреждений системы профилактики безнадзорности и правонарушений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несовершеннолетних;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приговор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определение или постановление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суда;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делам несовершеннолетних и защите их прав, прокурора, руководителя следственного органа, следователя, органа дознания или начальника органа внутренних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дел;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утвержденное руководителем органа или учреждения системы профилактики безнадзорности и правонарушений несовершеннолетних, по результатам проведенной проверки жалоб, заявлений или других сообщений.</a:t>
            </a: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24 июня 1999 г. № 120-ФЗ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основах системы профилактики безнадзорности и правонарушений несовершеннолетних"</a:t>
            </a:r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5711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7. Сроки проведения индивидуальной профилактической работы</a:t>
            </a:r>
          </a:p>
          <a:p>
            <a:pPr marL="0" indent="0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профилактическая работа в отношении несовершеннолетних, их родителей или иных законных представителей проводится в сроки,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для оказания социальной и иной помощи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несовершеннолетним,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до устранения причин и условий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способствовавших безнадзорности, беспризорности, правонарушениям или антиобщественным действиям несовершеннолетних, или достижения ими возраста восемнадцати лет, или наступления других обстоятельств, предусмотренных законодательством Российской Федерации.</a:t>
            </a: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05959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24 июня 1999 г. № 120-ФЗ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основах системы профилактики безнадзорности и правонарушений несовершеннолетних"</a:t>
            </a:r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II. ОСНОВНЫЕ НАПРАВЛЕНИЯ ДЕЯТЕЛЬНОСТИ ОРГАНОВ</a:t>
            </a:r>
          </a:p>
          <a:p>
            <a:pPr marL="0" indent="0" algn="ctr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УЧРЕЖДЕНИЙ СИСТЕМЫ ПРОФИЛАКТИКИ БЕЗНАДЗОРНОСТИ</a:t>
            </a:r>
          </a:p>
          <a:p>
            <a:pPr marL="0" indent="0" algn="ctr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ПРАВОНАРУШЕНИЙ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</a:t>
            </a:r>
          </a:p>
          <a:p>
            <a:pPr marL="0" indent="0" algn="just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14. Органы, осуществляющие управление в сфере образования, и организации, осуществляющие образовательную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2   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выявляют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несовершеннолетних,  находящихся  в  социально опасном   положении,  а  также  не  посещающих  или  систематически пропускающих  по  неуважительным причинам занятия в образовательных организациях,  принимают  меры  по  их  воспитанию  и получению ими общего  образования; 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выявляют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семьи,  находящиеся в социально опасном положении и оказывают им помощь в обучении и воспитании детей.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6237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Признаки, по которым можно определить, находится ли несовершеннолетний или семья в социально опасном положении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1412776"/>
            <a:ext cx="7488832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Ст.1 Федеральный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24 июля 1998 г. N 124-ФЗ "Об основных гарантиях прав ребенка в Российской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Федерации«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находящиеся в трудной жизненной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ситуации: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дети-сироты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дети, оставшиеся без попечения родителей;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ограниченными возможностями здоровья, то есть имеющие недостатки в физическом и (или) психическом развитии;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жертвы вооруженных и межнациональных конфликтов, экологических и техногенных катастроф, стихийных бедствий;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семей беженцев и вынужденных переселенцев;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оказавшиеся в экстремальных условиях;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жертвы насилия;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отбывающие наказание в виде лишения свободы в воспитательных колониях;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находящиеся в образовательных организациях для обучающихся 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девиантным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(общественно опасным) поведением, нуждающихся в особых условиях воспитания, обучения и требующих специального педагогического подхода (специальных учебно-воспитательных учреждениях открытого и закрытого типа);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проживающие в малоимущих семьях;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отклонениями в поведении;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жизнедеятельность которых объективно нарушена в результате сложившихся обстоятельств и которые не могут преодолеть данные обстоятельства самостоятельно или с помощью семьи</a:t>
            </a: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РФ от 1 декабря 2015 г. № ВК-2969/07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“О направлении методических рекомендаций” </a:t>
            </a: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/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4728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Признаки, по которым можно определить, находится ли несовершеннолетний или семья в социально опасном положении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1412776"/>
            <a:ext cx="7488832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РФ от 1 декабря 2015 г. № ВК-2969/07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направлении методических рекомендаций”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3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Основания признания несовершеннолетних и (или) семей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находящимися в социально опасном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положении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1.Нахождение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в обстановке,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представляющей опасность (угрозу) для его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жизни, здоровья, а так же в обстановке не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отвечающей требованиям к его воспитанию или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отсутствием контроля за его поведением вследствие неисполнения или ненадлежащего исполнения обязанностей по его воспитанию, обучению и (или) содержанию со стороны родителей или иных законных представителей либо должностных лиц, либо в связи с отсутствием у него места жительства и (или) места пребывания.</a:t>
            </a: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/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9497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профилактической работы с семьями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 в условиях ДОО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1412776"/>
            <a:ext cx="7488832" cy="4896544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правам участников образовательного процесса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ДОО</a:t>
            </a:r>
          </a:p>
          <a:p>
            <a:pPr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 профилактики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ДОО (Положение) </a:t>
            </a:r>
          </a:p>
          <a:p>
            <a:pPr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ЛНА «Порядок проведения индивидуальной профилактической работы с обучающимися и их семьями» - определяет последовательность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полномочия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каждого работника ДОО, участвующего в работе</a:t>
            </a:r>
          </a:p>
          <a:p>
            <a:pPr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паспорт семьи СОП</a:t>
            </a:r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1203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профилактической работы с семьями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 в условиях ДОО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7488832" cy="525658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в ДОО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Функции: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выявление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	нахождения несовершеннолетнего в обстановке, представляющей опасность (угрозу) для его жизни или здоровья или в обстановке, не отвечающей требованиям к его воспитанию или содержанию, подготовка соответствующих ходатайств в органы системы профилактики;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оказание помощи семьям, находящимся в социально опасном положении в обучении и воспитании детей 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оказание содействия в проведении различных форм работы по профилактике безнадзорности и правонарушений, охране прав воспитанников;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 результатов  деятельности  педагогического  коллектива  по профилактике безнадзорности и правонарушений, оказанию помощи семьям СОП;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обеспечения механизма взаимодействия ДОО с организациями системы профилактики безнадзорности и правонарушений несовершеннолетних, родительской общественностью, а также с другими общественными организациями и объединениями.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формирования: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руководителя об утверждении состава</a:t>
            </a:r>
          </a:p>
          <a:p>
            <a:pPr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Совета профилактики состоит из председателя, заместителя председателя, секретаря и членов совета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(Кто из работников ДОО может входить в состав?) – обязательно представители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иных органов и учреждений системы профилактики безнадзорности и правонарушений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</a:t>
            </a:r>
          </a:p>
          <a:p>
            <a:pPr marL="0" indent="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Совета профилактики проводятся не реже одного раза в месяц.</a:t>
            </a:r>
          </a:p>
        </p:txBody>
      </p:sp>
      <p:pic>
        <p:nvPicPr>
          <p:cNvPr id="5" name="Рисунок 4" descr="C:\Users\Admin\Desktop\для буклета\png-transparent-cube-tetris-play-blocs-thumbnail.png"/>
          <p:cNvPicPr/>
          <p:nvPr/>
        </p:nvPicPr>
        <p:blipFill>
          <a:blip r:embed="rId2" cstate="print"/>
          <a:srcRect l="53333" t="68947" r="23611" b="3158"/>
          <a:stretch>
            <a:fillRect/>
          </a:stretch>
        </p:blipFill>
        <p:spPr bwMode="auto">
          <a:xfrm>
            <a:off x="8028384" y="486916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буклета\png-transparent-cube-tetris-play-blocs-thumbnail.png"/>
          <p:cNvPicPr/>
          <p:nvPr/>
        </p:nvPicPr>
        <p:blipFill>
          <a:blip r:embed="rId2" cstate="print"/>
          <a:srcRect l="83889" t="18947" b="39474"/>
          <a:stretch>
            <a:fillRect/>
          </a:stretch>
        </p:blipFill>
        <p:spPr bwMode="auto">
          <a:xfrm>
            <a:off x="8591550" y="3717032"/>
            <a:ext cx="5524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84368" y="5733256"/>
            <a:ext cx="626368" cy="48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:\Users\Admin\Desktop\для буклета\png-transparent-cube-tetris-play-blocs-thumbnail.png"/>
          <p:cNvPicPr/>
          <p:nvPr/>
        </p:nvPicPr>
        <p:blipFill>
          <a:blip r:embed="rId2" cstate="print"/>
          <a:srcRect l="8055" t="2632" r="76389" b="69474"/>
          <a:stretch>
            <a:fillRect/>
          </a:stretch>
        </p:blipFill>
        <p:spPr bwMode="auto">
          <a:xfrm>
            <a:off x="7884368" y="2852936"/>
            <a:ext cx="533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для буклета\png-transparent-cube-tetris-play-blocs-thumbnail.png"/>
          <p:cNvPicPr/>
          <p:nvPr/>
        </p:nvPicPr>
        <p:blipFill>
          <a:blip r:embed="rId2" cstate="print"/>
          <a:srcRect l="39167" t="31579" r="46111" b="25789"/>
          <a:stretch>
            <a:fillRect/>
          </a:stretch>
        </p:blipFill>
        <p:spPr bwMode="auto">
          <a:xfrm rot="10800000">
            <a:off x="8388424" y="1988840"/>
            <a:ext cx="504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11096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1458</Words>
  <Application>Microsoft Office PowerPoint</Application>
  <PresentationFormat>Экран (4:3)</PresentationFormat>
  <Paragraphs>132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Организация профилактической работы с семьями СОП</vt:lpstr>
      <vt:lpstr>Федеральный закон от 24 июня 1999 г. № 120-ФЗ  "Об основах системы профилактики безнадзорности и правонарушений несовершеннолетних"</vt:lpstr>
      <vt:lpstr>Федеральный закон от 24 июня 1999 г. № 120-ФЗ  "Об основах системы профилактики безнадзорности и правонарушений несовершеннолетних"</vt:lpstr>
      <vt:lpstr>Федеральный закон от 24 июня 1999 г. № 120-ФЗ  "Об основах системы профилактики безнадзорности и правонарушений несовершеннолетних"</vt:lpstr>
      <vt:lpstr>Федеральный закон от 24 июня 1999 г. № 120-ФЗ  "Об основах системы профилактики безнадзорности и правонарушений несовершеннолетних"</vt:lpstr>
      <vt:lpstr>Признаки, по которым можно определить, находится ли несовершеннолетний или семья в социально опасном положении</vt:lpstr>
      <vt:lpstr>Признаки, по которым можно определить, находится ли несовершеннолетний или семья в социально опасном положении</vt:lpstr>
      <vt:lpstr>Организация профилактической работы с семьями СОП в условиях ДОО</vt:lpstr>
      <vt:lpstr>Организация профилактической работы с семьями СОП в условиях ДОО</vt:lpstr>
      <vt:lpstr>Организация профилактической работы с семьями СОП в условиях ДОО</vt:lpstr>
      <vt:lpstr>Организация профилактической работы с семьями СОП в условиях ДОО</vt:lpstr>
      <vt:lpstr>Организация профилактической работы с семьями СОП в условиях ДОО</vt:lpstr>
      <vt:lpstr>Организация профилактической работы с семьями СОП в условиях ДОО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Ласточка</cp:lastModifiedBy>
  <cp:revision>39</cp:revision>
  <dcterms:created xsi:type="dcterms:W3CDTF">2022-08-22T14:33:10Z</dcterms:created>
  <dcterms:modified xsi:type="dcterms:W3CDTF">2022-09-22T07:56:27Z</dcterms:modified>
</cp:coreProperties>
</file>